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71" r:id="rId3"/>
    <p:sldId id="257" r:id="rId4"/>
    <p:sldId id="258" r:id="rId5"/>
    <p:sldId id="272" r:id="rId6"/>
    <p:sldId id="259" r:id="rId7"/>
    <p:sldId id="273" r:id="rId8"/>
    <p:sldId id="274" r:id="rId9"/>
    <p:sldId id="260" r:id="rId10"/>
    <p:sldId id="275" r:id="rId11"/>
    <p:sldId id="261" r:id="rId12"/>
    <p:sldId id="276" r:id="rId13"/>
    <p:sldId id="262" r:id="rId14"/>
    <p:sldId id="263" r:id="rId15"/>
    <p:sldId id="265" r:id="rId16"/>
    <p:sldId id="267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40C5A1-4232-43D5-8AB4-B54C4C5E7CA6}" v="174" dt="2025-01-20T09:06:08.1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jpe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232210-D2DD-5E38-EDEC-F08D41914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2F72C05-13EC-88E8-53B7-EC589307DC3F}"/>
              </a:ext>
            </a:extLst>
          </p:cNvPr>
          <p:cNvGrpSpPr/>
          <p:nvPr/>
        </p:nvGrpSpPr>
        <p:grpSpPr>
          <a:xfrm>
            <a:off x="4424766" y="317715"/>
            <a:ext cx="4568186" cy="5531925"/>
            <a:chOff x="0" y="0"/>
            <a:chExt cx="2328732" cy="255013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3080640F-FBF5-35E4-E254-13E9EBC73641}"/>
                </a:ext>
              </a:extLst>
            </p:cNvPr>
            <p:cNvSpPr/>
            <p:nvPr/>
          </p:nvSpPr>
          <p:spPr>
            <a:xfrm>
              <a:off x="0" y="0"/>
              <a:ext cx="2328732" cy="2550139"/>
            </a:xfrm>
            <a:custGeom>
              <a:avLst/>
              <a:gdLst/>
              <a:ahLst/>
              <a:cxnLst/>
              <a:rect l="l" t="t" r="r" b="b"/>
              <a:pathLst>
                <a:path w="2328732" h="2550139">
                  <a:moveTo>
                    <a:pt x="0" y="0"/>
                  </a:moveTo>
                  <a:lnTo>
                    <a:pt x="2328732" y="0"/>
                  </a:lnTo>
                  <a:lnTo>
                    <a:pt x="2328732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AE00A60-54A8-F578-6F55-A0033BC4D77F}"/>
                </a:ext>
              </a:extLst>
            </p:cNvPr>
            <p:cNvSpPr txBox="1"/>
            <p:nvPr/>
          </p:nvSpPr>
          <p:spPr>
            <a:xfrm>
              <a:off x="0" y="-28575"/>
              <a:ext cx="2328732" cy="2578714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980"/>
                </a:lnSpc>
              </a:pPr>
              <a:endParaRPr sz="900"/>
            </a:p>
          </p:txBody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67414951-D76E-0169-4571-81358A72F3D0}"/>
              </a:ext>
            </a:extLst>
          </p:cNvPr>
          <p:cNvSpPr/>
          <p:nvPr/>
        </p:nvSpPr>
        <p:spPr>
          <a:xfrm>
            <a:off x="4959458" y="790414"/>
            <a:ext cx="3701069" cy="4189486"/>
          </a:xfrm>
          <a:custGeom>
            <a:avLst/>
            <a:gdLst/>
            <a:ahLst/>
            <a:cxnLst/>
            <a:rect l="l" t="t" r="r" b="b"/>
            <a:pathLst>
              <a:path w="6810338" h="6203599">
                <a:moveTo>
                  <a:pt x="0" y="0"/>
                </a:moveTo>
                <a:lnTo>
                  <a:pt x="6810338" y="0"/>
                </a:lnTo>
                <a:lnTo>
                  <a:pt x="6810338" y="6203600"/>
                </a:lnTo>
                <a:lnTo>
                  <a:pt x="0" y="620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92BC69-9E48-98F6-5155-6A637219F4A6}"/>
              </a:ext>
            </a:extLst>
          </p:cNvPr>
          <p:cNvSpPr txBox="1"/>
          <p:nvPr/>
        </p:nvSpPr>
        <p:spPr>
          <a:xfrm>
            <a:off x="265471" y="317715"/>
            <a:ext cx="40525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5">
                    <a:lumMod val="50000"/>
                  </a:schemeClr>
                </a:solidFill>
              </a:rPr>
              <a:t>Prediction of Hospital Readmissions Within 30 Days</a:t>
            </a:r>
            <a:endParaRPr lang="en-IN" sz="36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0A057B-2C8F-89B1-FC9A-A6E2D3D47C1E}"/>
              </a:ext>
            </a:extLst>
          </p:cNvPr>
          <p:cNvSpPr txBox="1"/>
          <p:nvPr/>
        </p:nvSpPr>
        <p:spPr>
          <a:xfrm>
            <a:off x="257760" y="3224162"/>
            <a:ext cx="383458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Leveraging Machine Learning for Healthcare Improvement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Bangalore June 2024 - Group 2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Mentor: Mr. P. V. Subramanian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8374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1DC0F3-EBB1-348D-8AFC-39A288A13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87D398-DECB-C4F3-1358-456CA92BA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21" y="2959511"/>
            <a:ext cx="2342659" cy="3598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5F4560-6188-EA22-5BE7-2C0D79E20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963" y="165132"/>
            <a:ext cx="7363853" cy="24768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E81B628-18B4-B8B7-EF13-52941063E3B6}"/>
              </a:ext>
            </a:extLst>
          </p:cNvPr>
          <p:cNvSpPr txBox="1"/>
          <p:nvPr/>
        </p:nvSpPr>
        <p:spPr>
          <a:xfrm>
            <a:off x="3411794" y="2890684"/>
            <a:ext cx="5506064" cy="4191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IN" sz="1800" b="1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Why are these features important?</a:t>
            </a:r>
            <a:endParaRPr lang="en-IN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15000"/>
              </a:lnSpc>
            </a:pPr>
            <a:r>
              <a:rPr lang="en-IN" dirty="0">
                <a:latin typeface="Arial" panose="020B0604020202020204" pitchFamily="34" charset="0"/>
                <a:ea typeface="Arial" panose="020B0604020202020204" pitchFamily="34" charset="0"/>
              </a:rPr>
              <a:t>T</a:t>
            </a:r>
            <a:r>
              <a:rPr lang="en-IN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hey provide insights into the patient's health condition, For example:</a:t>
            </a:r>
          </a:p>
          <a:p>
            <a:pPr marL="342900" lvl="0" indent="-342900" algn="just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180340" algn="l"/>
              </a:tabLst>
            </a:pPr>
            <a:r>
              <a:rPr lang="en-IN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Older patients and those with multiple chronic conditions may be more prone to readmission.</a:t>
            </a:r>
          </a:p>
          <a:p>
            <a:pPr marL="342900" lvl="0" indent="-342900" algn="just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180340" algn="l"/>
              </a:tabLst>
            </a:pPr>
            <a:r>
              <a:rPr lang="en-IN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Longer hospital stays and complex medical histories can increase the risk of complications.</a:t>
            </a:r>
          </a:p>
          <a:p>
            <a:pPr marL="342900" lvl="0" indent="-342900" algn="just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180340" algn="l"/>
              </a:tabLst>
            </a:pPr>
            <a:r>
              <a:rPr lang="en-IN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Changes in medication or new diagnoses may require additional care or monitoring.</a:t>
            </a:r>
          </a:p>
          <a:p>
            <a:pPr marL="342900" lvl="0" indent="-342900" algn="just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180340" algn="l"/>
              </a:tabLst>
            </a:pPr>
            <a:r>
              <a:rPr lang="en-IN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Diabetes-related factors are crucial because diabetes can lead to various complications that may necessitate readmission.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89079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</a:rPr>
              <a:t>Models Evaluated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654F2BE-8001-59B5-486A-F2DA99E09E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1274001"/>
            <a:ext cx="8047703" cy="4647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Algorithms Used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Logistic Regression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Naïve Bayes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KNN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Decision Tree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Random Forest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AdaBoost</a:t>
            </a:r>
            <a:r>
              <a:rPr lang="en-US" altLang="en-US" sz="18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</a:rPr>
              <a:t>.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Selection based on variety in model complexity and handling different data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Evaluation Metric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Recall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(Primary focus on minimizing false negatives to ensure high-risk patients are identified).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Cross-Validation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10-Fold Cross-Validation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to assess model stability and generalizability.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Hyperparameter Tuning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Fine-tuning model parameters (e.g., learning rate, tree depth) to optimize recall.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E48A25-87CF-E482-DAC4-143642126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C27B82-BA9E-88EA-6137-8361FAA81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09" y="89016"/>
            <a:ext cx="7837381" cy="28311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91FF04-49AE-9164-0E3C-C3CE8F55D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08" y="2998008"/>
            <a:ext cx="7837381" cy="377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91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</a:rPr>
              <a:t>Model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444677"/>
            <a:ext cx="8686800" cy="4525963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accent5">
                    <a:lumMod val="50000"/>
                  </a:schemeClr>
                </a:solidFill>
              </a:rPr>
              <a:t>Before Tuning</a:t>
            </a:r>
            <a:r>
              <a:rPr lang="en-US" sz="3000" dirty="0">
                <a:solidFill>
                  <a:schemeClr val="accent5">
                    <a:lumMod val="5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Best Recall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: Decision Tree (18%), Random Forest (1%)</a:t>
            </a:r>
          </a:p>
          <a:p>
            <a:pPr marL="457200" lvl="1" indent="0">
              <a:buNone/>
            </a:pP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accent5">
                    <a:lumMod val="50000"/>
                  </a:schemeClr>
                </a:solidFill>
              </a:rPr>
              <a:t>After Tuning</a:t>
            </a:r>
            <a:r>
              <a:rPr lang="en-US" sz="3000" dirty="0">
                <a:solidFill>
                  <a:schemeClr val="accent5">
                    <a:lumMod val="5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Decision Tree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: 55% (+205%)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Random Forest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: 63% (+6200%)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sz="3000" b="1" dirty="0">
                <a:solidFill>
                  <a:schemeClr val="accent5">
                    <a:lumMod val="50000"/>
                  </a:schemeClr>
                </a:solidFill>
              </a:rPr>
              <a:t>Inference</a:t>
            </a:r>
            <a:r>
              <a:rPr lang="en-US" sz="3000" dirty="0">
                <a:solidFill>
                  <a:schemeClr val="accent5">
                    <a:lumMod val="50000"/>
                  </a:schemeClr>
                </a:solidFill>
              </a:rPr>
              <a:t>:</a:t>
            </a:r>
          </a:p>
          <a:p>
            <a:pPr marL="400050" lvl="1" indent="0">
              <a:buNone/>
            </a:pPr>
            <a:r>
              <a:rPr lang="en-US" sz="2600" dirty="0">
                <a:solidFill>
                  <a:schemeClr val="accent5">
                    <a:lumMod val="50000"/>
                  </a:schemeClr>
                </a:solidFill>
              </a:rPr>
              <a:t>Hyperparameter tuning significantly improved recall, especially for Random Forest, indicating that model optimization can drastically enhance performance in identifying high-risk patients.</a:t>
            </a:r>
          </a:p>
          <a:p>
            <a:pPr marL="0" indent="0">
              <a:buNone/>
            </a:pP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</a:rPr>
              <a:t>Key Insights and Implications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70490" cy="4525963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Important Features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Number of Inpatient Visits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Discharge Type</a:t>
            </a:r>
          </a:p>
          <a:p>
            <a:pPr marL="457200" lvl="1" indent="0">
              <a:buNone/>
            </a:pP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Practical Applications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Prioritize follow-up care for high-risk patients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Optimize resource allocation based on patient risk</a:t>
            </a:r>
          </a:p>
          <a:p>
            <a:pPr marL="457200" lvl="1" indent="0">
              <a:buNone/>
            </a:pP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Policy Recommendations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Implement tailored care plans for high-risk patients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Enhance discharge planning to reduce readmissions</a:t>
            </a:r>
          </a:p>
          <a:p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</a:rPr>
              <a:t>Closing Reflections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B3CE19F-5C1A-FBB4-8D62-F17E98D6199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07925" y="1467234"/>
            <a:ext cx="7661867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Achievements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Demonstrated the practical applicability of machine learning in 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predicting patient readmissions, showcasing its potential to improve healthcare outcomes.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Future Directions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Modern Datasets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 Incorporate more diverse and up-to-date 	datasets to enhance model accuracy and generalizability.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Deep Learning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 Explore advanced techniques like deep 	learning to capture complex patterns and improve 	prediction precision.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Real-World Pilots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 Implement models in real healthcare 	settings to assess performance and refine them based on 	actual patient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</a:rPr>
              <a:t>Thank You</a:t>
            </a:r>
          </a:p>
        </p:txBody>
      </p:sp>
      <p:pic>
        <p:nvPicPr>
          <p:cNvPr id="1026" name="Picture 2" descr="A healthcare team collaborates in a contemporary office discussing patient  care strategies while utilizing technology and visual aids for effective  communication | Premium AI-generated vector">
            <a:extLst>
              <a:ext uri="{FF2B5EF4-FFF2-40B4-BE49-F238E27FC236}">
                <a16:creationId xmlns:a16="http://schemas.microsoft.com/office/drawing/2014/main" id="{5779AA79-986C-A0BF-EA90-7DCBC2398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79" y="1620928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F7EE0E-8F76-AE2A-641C-FD5465D24CC0}"/>
              </a:ext>
            </a:extLst>
          </p:cNvPr>
          <p:cNvSpPr txBox="1"/>
          <p:nvPr/>
        </p:nvSpPr>
        <p:spPr>
          <a:xfrm>
            <a:off x="194465" y="1914120"/>
            <a:ext cx="279024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Group members: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accent5">
                    <a:lumMod val="50000"/>
                  </a:schemeClr>
                </a:solidFill>
              </a:rPr>
              <a:t>Rahul 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accent5">
                    <a:lumMod val="50000"/>
                  </a:schemeClr>
                </a:solidFill>
              </a:rPr>
              <a:t>Aswin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accent5">
                    <a:lumMod val="50000"/>
                  </a:schemeClr>
                </a:solidFill>
              </a:rPr>
              <a:t>Preeti D.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accent5">
                    <a:lumMod val="50000"/>
                  </a:schemeClr>
                </a:solidFill>
              </a:rPr>
              <a:t>Bhavitha 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accent5">
                    <a:lumMod val="50000"/>
                  </a:schemeClr>
                </a:solidFill>
              </a:rPr>
              <a:t> Nishith 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accent5">
                    <a:lumMod val="50000"/>
                  </a:schemeClr>
                </a:solidFill>
              </a:rPr>
              <a:t>Lohith T S</a:t>
            </a:r>
            <a:endParaRPr lang="en-US" sz="28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66E20A-BD27-88C7-E055-BFE24E641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93C00-C4C5-AE7B-89B3-56175262C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Project Life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75C04-7F17-D05A-290E-58FFD190E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</a:rPr>
              <a:t>Phases: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 1. Problem Understanding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 2. Data Collection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 3. Data Cleaning &amp; Preprocessing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 4. Exploratory Data Analysis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 5. Feature Engineering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 6. Model Building &amp; Evaluation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 7. Insights &amp;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355201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b="1" dirty="0">
                <a:solidFill>
                  <a:schemeClr val="accent5">
                    <a:lumMod val="50000"/>
                  </a:schemeClr>
                </a:solidFill>
              </a:rPr>
              <a:t>Hospital Readmissions: </a:t>
            </a:r>
            <a:r>
              <a:rPr dirty="0">
                <a:solidFill>
                  <a:schemeClr val="accent5">
                    <a:lumMod val="50000"/>
                  </a:schemeClr>
                </a:solidFill>
              </a:rPr>
              <a:t>Major challenge impacting patient outcomes and healthcare costs.</a:t>
            </a:r>
          </a:p>
          <a:p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b="1" dirty="0">
                <a:solidFill>
                  <a:schemeClr val="accent5">
                    <a:lumMod val="50000"/>
                  </a:schemeClr>
                </a:solidFill>
              </a:rPr>
              <a:t>Objective: </a:t>
            </a:r>
            <a:r>
              <a:rPr dirty="0">
                <a:solidFill>
                  <a:schemeClr val="accent5">
                    <a:lumMod val="50000"/>
                  </a:schemeClr>
                </a:solidFill>
              </a:rPr>
              <a:t>Develop a robust framework to predict 30-day hospital readmissions using machine learning.</a:t>
            </a:r>
          </a:p>
          <a:p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b="1" dirty="0">
                <a:solidFill>
                  <a:schemeClr val="accent5">
                    <a:lumMod val="50000"/>
                  </a:schemeClr>
                </a:solidFill>
              </a:rPr>
              <a:t>Key Challenges:</a:t>
            </a:r>
          </a:p>
          <a:p>
            <a:pPr lvl="1"/>
            <a:r>
              <a:rPr dirty="0">
                <a:solidFill>
                  <a:schemeClr val="accent5">
                    <a:lumMod val="50000"/>
                  </a:schemeClr>
                </a:solidFill>
              </a:rPr>
              <a:t> High costs and penalties (e.g., Medicare).</a:t>
            </a:r>
          </a:p>
          <a:p>
            <a:pPr lvl="1"/>
            <a:r>
              <a:rPr dirty="0">
                <a:solidFill>
                  <a:schemeClr val="accent5">
                    <a:lumMod val="50000"/>
                  </a:schemeClr>
                </a:solidFill>
              </a:rPr>
              <a:t> Complex patient profiles.</a:t>
            </a:r>
          </a:p>
          <a:p>
            <a:pPr lvl="1"/>
            <a:r>
              <a:rPr dirty="0">
                <a:solidFill>
                  <a:schemeClr val="accent5">
                    <a:lumMod val="50000"/>
                  </a:schemeClr>
                </a:solidFill>
              </a:rPr>
              <a:t> Data quality issues (missing, noisy data).</a:t>
            </a:r>
          </a:p>
          <a:p>
            <a:pPr lvl="1"/>
            <a:r>
              <a:rPr dirty="0">
                <a:solidFill>
                  <a:schemeClr val="accent5">
                    <a:lumMod val="50000"/>
                  </a:schemeClr>
                </a:solidFill>
              </a:rPr>
              <a:t> Limited predictive accuracy of traditional models.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</a:rPr>
              <a:t>Dataset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b="1" dirty="0">
                <a:solidFill>
                  <a:schemeClr val="accent5">
                    <a:lumMod val="50000"/>
                  </a:schemeClr>
                </a:solidFill>
              </a:rPr>
              <a:t>Source: </a:t>
            </a:r>
            <a:r>
              <a:rPr dirty="0">
                <a:solidFill>
                  <a:schemeClr val="accent5">
                    <a:lumMod val="50000"/>
                  </a:schemeClr>
                </a:solidFill>
              </a:rPr>
              <a:t>UCI Machine Learning Repository – Diabetes 130-US Hospitals (1999-2008).</a:t>
            </a:r>
          </a:p>
          <a:p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b="1" dirty="0">
                <a:solidFill>
                  <a:schemeClr val="accent5">
                    <a:lumMod val="50000"/>
                  </a:schemeClr>
                </a:solidFill>
              </a:rPr>
              <a:t>Size: </a:t>
            </a:r>
            <a:r>
              <a:rPr dirty="0">
                <a:solidFill>
                  <a:schemeClr val="accent5">
                    <a:lumMod val="50000"/>
                  </a:schemeClr>
                </a:solidFill>
              </a:rPr>
              <a:t>101,766 records and 50 features.</a:t>
            </a:r>
          </a:p>
          <a:p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b="1" dirty="0">
                <a:solidFill>
                  <a:schemeClr val="accent5">
                    <a:lumMod val="50000"/>
                  </a:schemeClr>
                </a:solidFill>
              </a:rPr>
              <a:t>Preprocessing:</a:t>
            </a:r>
          </a:p>
          <a:p>
            <a:pPr lvl="1"/>
            <a:r>
              <a:rPr dirty="0">
                <a:solidFill>
                  <a:schemeClr val="accent5">
                    <a:lumMod val="50000"/>
                  </a:schemeClr>
                </a:solidFill>
              </a:rPr>
              <a:t> Removed irrelevant columns (e.g., ID variables).</a:t>
            </a:r>
          </a:p>
          <a:p>
            <a:pPr lvl="1"/>
            <a:r>
              <a:rPr dirty="0">
                <a:solidFill>
                  <a:schemeClr val="accent5">
                    <a:lumMod val="50000"/>
                  </a:schemeClr>
                </a:solidFill>
              </a:rPr>
              <a:t> Addressed missing values (e.g., Iterative Imputer).</a:t>
            </a:r>
            <a:endParaRPr lang="en-IN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 Data of passed away patients were  dropped(referencing  </a:t>
            </a:r>
            <a:r>
              <a:rPr lang="en-IN" dirty="0" err="1">
                <a:solidFill>
                  <a:schemeClr val="accent5">
                    <a:lumMod val="50000"/>
                  </a:schemeClr>
                </a:solidFill>
              </a:rPr>
              <a:t>discharge_disposition_id</a:t>
            </a: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)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pPr marL="0" indent="0">
              <a:buNone/>
            </a:pP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432BE7-F976-F859-545B-DD064D437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AFC03-9BF9-7434-2FA0-D9B4444B7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Target Variable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B0449-1BE4-A3F1-9D50-0D29B8DBE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15000"/>
              </a:lnSpc>
            </a:pPr>
            <a:r>
              <a:rPr lang="en-GB" dirty="0">
                <a:solidFill>
                  <a:schemeClr val="accent5">
                    <a:lumMod val="50000"/>
                  </a:schemeClr>
                </a:solidFill>
              </a:rPr>
              <a:t>We derived the target variable, 'Target' as follows:</a:t>
            </a:r>
            <a:endParaRPr lang="en-IN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lnSpc>
                <a:spcPct val="115000"/>
              </a:lnSpc>
            </a:pPr>
            <a:r>
              <a:rPr lang="en-GB" dirty="0">
                <a:solidFill>
                  <a:schemeClr val="accent5">
                    <a:lumMod val="50000"/>
                  </a:schemeClr>
                </a:solidFill>
              </a:rPr>
              <a:t>Target value: 0 -- Readmitted NO and Readmitted &gt; 30</a:t>
            </a:r>
            <a:endParaRPr lang="en-IN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lnSpc>
                <a:spcPct val="115000"/>
              </a:lnSpc>
            </a:pPr>
            <a:r>
              <a:rPr lang="en-GB" dirty="0">
                <a:solidFill>
                  <a:schemeClr val="accent5">
                    <a:lumMod val="50000"/>
                  </a:schemeClr>
                </a:solidFill>
              </a:rPr>
              <a:t>Target value: 1 -- Readmitted &lt; 30</a:t>
            </a:r>
          </a:p>
          <a:p>
            <a:pPr>
              <a:lnSpc>
                <a:spcPct val="115000"/>
              </a:lnSpc>
            </a:pPr>
            <a:endParaRPr lang="en-IN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b="1" dirty="0">
                <a:solidFill>
                  <a:schemeClr val="accent5">
                    <a:lumMod val="50000"/>
                  </a:schemeClr>
                </a:solidFill>
              </a:rPr>
              <a:t>Preprocessing:</a:t>
            </a:r>
          </a:p>
          <a:p>
            <a:pPr lvl="1"/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 Imbalanced dataset was found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GB" dirty="0">
                <a:solidFill>
                  <a:schemeClr val="accent5">
                    <a:lumMod val="50000"/>
                  </a:schemeClr>
                </a:solidFill>
              </a:rPr>
              <a:t>11.32% of observations for the minority class</a:t>
            </a:r>
            <a:endParaRPr lang="en-IN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Applied SMOTE (Synthetic Minority Oversampling Technique).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Combined with SMOTEENN for handling both over- and under-sampling.</a:t>
            </a:r>
          </a:p>
          <a:p>
            <a:pPr marL="0" indent="0">
              <a:buNone/>
            </a:pP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5217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2569"/>
            <a:ext cx="8229600" cy="1143000"/>
          </a:xfrm>
        </p:spPr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</a:rPr>
              <a:t>Exploratory Data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569"/>
            <a:ext cx="8229600" cy="1143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dirty="0">
                <a:solidFill>
                  <a:schemeClr val="accent5">
                    <a:lumMod val="50000"/>
                  </a:schemeClr>
                </a:solidFill>
              </a:rPr>
              <a:t>Key Visualizations and Inferences: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Histograms: Age vs Readmission Risk in Diabetic Patients.</a:t>
            </a:r>
          </a:p>
          <a:p>
            <a:pPr marL="0" indent="0">
              <a:buNone/>
            </a:pP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A1AC9B-6E78-73DF-B850-F5426FBF0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5" r="7447" b="2835"/>
          <a:stretch/>
        </p:blipFill>
        <p:spPr bwMode="auto">
          <a:xfrm>
            <a:off x="457200" y="2428568"/>
            <a:ext cx="5520535" cy="33724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F45C8A-375A-92F9-94E6-5151D1CEE549}"/>
              </a:ext>
            </a:extLst>
          </p:cNvPr>
          <p:cNvSpPr txBox="1"/>
          <p:nvPr/>
        </p:nvSpPr>
        <p:spPr>
          <a:xfrm>
            <a:off x="5977735" y="2068087"/>
            <a:ext cx="295227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The histogram shows a peak in the 60-80 years age group, indicating older individuals are more prone to diabetes. This may correlate with higher readmission rates, emphasizing the need for targeted healthcare interventions.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6FD5E7-C740-491D-7E88-15DD35E4D6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551" y="186200"/>
            <a:ext cx="4280792" cy="2992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2AACF2-AFC6-7D6B-9566-7517B7FFB3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283359"/>
            <a:ext cx="4009100" cy="327118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7E4FAC7-73A7-B4B7-ACD0-E2F7A8D2F4F6}"/>
              </a:ext>
            </a:extLst>
          </p:cNvPr>
          <p:cNvSpPr txBox="1"/>
          <p:nvPr/>
        </p:nvSpPr>
        <p:spPr>
          <a:xfrm>
            <a:off x="4572000" y="425942"/>
            <a:ext cx="42328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boxplot shows no significant variation in hospital stay time across readmission categories, suggesting that other factors may drive readmissions.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787468-75E0-3FA4-6FD0-F56B4F878B94}"/>
              </a:ext>
            </a:extLst>
          </p:cNvPr>
          <p:cNvSpPr txBox="1"/>
          <p:nvPr/>
        </p:nvSpPr>
        <p:spPr>
          <a:xfrm>
            <a:off x="212551" y="3429000"/>
            <a:ext cx="4009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The heatmap shows weak correlations among numerical features, indicating these variables are largely independent. Further analysis, including variable interactions or non-linear relationships, may reveal stronger patterns.</a:t>
            </a:r>
          </a:p>
        </p:txBody>
      </p:sp>
    </p:spTree>
    <p:extLst>
      <p:ext uri="{BB962C8B-B14F-4D97-AF65-F5344CB8AC3E}">
        <p14:creationId xmlns:p14="http://schemas.microsoft.com/office/powerpoint/2010/main" val="3032332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F34202-A794-3D9E-6518-6245028BB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802CFC-E956-E26E-5B98-AE942F93E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38" b="2223"/>
          <a:stretch/>
        </p:blipFill>
        <p:spPr bwMode="auto">
          <a:xfrm>
            <a:off x="4539102" y="3846767"/>
            <a:ext cx="4473514" cy="2912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9F93EC-6AD2-1BF3-541F-067DE92A10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2032" r="71"/>
          <a:stretch/>
        </p:blipFill>
        <p:spPr bwMode="auto">
          <a:xfrm>
            <a:off x="186641" y="884905"/>
            <a:ext cx="4149385" cy="29067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83074D-B01B-E097-FABA-7DDE70ED1F74}"/>
              </a:ext>
            </a:extLst>
          </p:cNvPr>
          <p:cNvSpPr txBox="1"/>
          <p:nvPr/>
        </p:nvSpPr>
        <p:spPr>
          <a:xfrm>
            <a:off x="619432" y="344130"/>
            <a:ext cx="7846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Bar Plots: Race and gender had minimal impact on readmission rates.</a:t>
            </a:r>
          </a:p>
          <a:p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1EFB09-F350-A4D3-7A68-B5AF88EFC615}"/>
              </a:ext>
            </a:extLst>
          </p:cNvPr>
          <p:cNvSpPr txBox="1"/>
          <p:nvPr/>
        </p:nvSpPr>
        <p:spPr>
          <a:xfrm>
            <a:off x="4572000" y="1052016"/>
            <a:ext cx="397223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Readmission rates show no racial pattern, indicating other factors like healthcare access and socioeconomic conditions may play a larger role.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E6C48C-85FD-1B8C-E03A-E5D8F3026E93}"/>
              </a:ext>
            </a:extLst>
          </p:cNvPr>
          <p:cNvSpPr txBox="1"/>
          <p:nvPr/>
        </p:nvSpPr>
        <p:spPr>
          <a:xfrm>
            <a:off x="314632" y="3846767"/>
            <a:ext cx="388374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The analysis shows minimal gender differences in readmission rates, suggesting gender isn't a significant factor. Further analysis of other factors may reveal additional insights.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79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01340"/>
            <a:ext cx="8229600" cy="1143000"/>
          </a:xfrm>
        </p:spPr>
        <p:txBody>
          <a:bodyPr/>
          <a:lstStyle/>
          <a:p>
            <a:r>
              <a:rPr dirty="0">
                <a:solidFill>
                  <a:schemeClr val="accent5">
                    <a:lumMod val="50000"/>
                  </a:schemeClr>
                </a:solidFill>
              </a:rPr>
              <a:t>Feature Selection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D1112FA-A1DB-4383-25EF-07F3863092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7477" y="1269905"/>
            <a:ext cx="7969045" cy="53860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Techniques Used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Recursive Feature Elimination (RFE)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 Iteratively removes least </a:t>
            </a:r>
            <a:r>
              <a:rPr lang="en-US" altLang="en-US" sz="18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</a:rPr>
              <a:t>	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important features.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Variance Inflation Factor (VIF)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 Identifies and removes 			multicollinearity among features.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2000" b="1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</a:rPr>
              <a:t>T</a:t>
            </a: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</a:rPr>
              <a:t>op Features: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5">
                    <a:lumMod val="50000"/>
                  </a:schemeClr>
                </a:solidFill>
              </a:rPr>
              <a:t>Number of Inpatient Visits</a:t>
            </a:r>
            <a:r>
              <a:rPr lang="en-US" sz="1800" dirty="0">
                <a:solidFill>
                  <a:schemeClr val="accent5">
                    <a:lumMod val="50000"/>
                  </a:schemeClr>
                </a:solidFill>
              </a:rPr>
              <a:t>: Correlates with readmission risk.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5">
                    <a:lumMod val="50000"/>
                  </a:schemeClr>
                </a:solidFill>
              </a:rPr>
              <a:t>Discharge Type</a:t>
            </a:r>
            <a:r>
              <a:rPr lang="en-US" sz="1800" dirty="0">
                <a:solidFill>
                  <a:schemeClr val="accent5">
                    <a:lumMod val="50000"/>
                  </a:schemeClr>
                </a:solidFill>
              </a:rPr>
              <a:t>: Affects post-hospital care needs.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5">
                    <a:lumMod val="50000"/>
                  </a:schemeClr>
                </a:solidFill>
              </a:rPr>
              <a:t>Medical Specialty</a:t>
            </a:r>
            <a:r>
              <a:rPr lang="en-US" sz="1800" dirty="0">
                <a:solidFill>
                  <a:schemeClr val="accent5">
                    <a:lumMod val="50000"/>
                  </a:schemeClr>
                </a:solidFill>
              </a:rPr>
              <a:t>: Reflects care type and readmission potential.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5">
                    <a:lumMod val="50000"/>
                  </a:schemeClr>
                </a:solidFill>
              </a:rPr>
              <a:t>Age</a:t>
            </a:r>
            <a:r>
              <a:rPr lang="en-US" sz="1800" dirty="0">
                <a:solidFill>
                  <a:schemeClr val="accent5">
                    <a:lumMod val="50000"/>
                  </a:schemeClr>
                </a:solidFill>
              </a:rPr>
              <a:t>: Key factor in readmission risk, especially for older patients.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5">
                    <a:lumMod val="50000"/>
                  </a:schemeClr>
                </a:solidFill>
              </a:rPr>
              <a:t>Medications</a:t>
            </a:r>
            <a:r>
              <a:rPr lang="en-US" sz="1800" dirty="0">
                <a:solidFill>
                  <a:schemeClr val="accent5">
                    <a:lumMod val="50000"/>
                  </a:schemeClr>
                </a:solidFill>
              </a:rPr>
              <a:t>: Certain medications indicate high-risk conditions.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Inference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The selected features were the most influential in predicting patient readmissions, highlighting their critical role in model accuracy.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947</Words>
  <Application>Microsoft Office PowerPoint</Application>
  <PresentationFormat>On-screen Show (4:3)</PresentationFormat>
  <Paragraphs>127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Symbol</vt:lpstr>
      <vt:lpstr>Times New Roman</vt:lpstr>
      <vt:lpstr>Office Theme</vt:lpstr>
      <vt:lpstr>PowerPoint Presentation</vt:lpstr>
      <vt:lpstr>Project Life Cycle</vt:lpstr>
      <vt:lpstr>Introduction</vt:lpstr>
      <vt:lpstr>Dataset Overview</vt:lpstr>
      <vt:lpstr>Target Variable</vt:lpstr>
      <vt:lpstr>Exploratory Data Analysis</vt:lpstr>
      <vt:lpstr>PowerPoint Presentation</vt:lpstr>
      <vt:lpstr>PowerPoint Presentation</vt:lpstr>
      <vt:lpstr>Feature Selection</vt:lpstr>
      <vt:lpstr>PowerPoint Presentation</vt:lpstr>
      <vt:lpstr>Models Evaluated</vt:lpstr>
      <vt:lpstr>PowerPoint Presentation</vt:lpstr>
      <vt:lpstr>Model Performance</vt:lpstr>
      <vt:lpstr>Key Insights and Implications</vt:lpstr>
      <vt:lpstr>Closing Reflections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Rahul</dc:creator>
  <cp:keywords/>
  <dc:description>generated using python-pptx</dc:description>
  <cp:lastModifiedBy>Rahul Yadav</cp:lastModifiedBy>
  <cp:revision>3</cp:revision>
  <dcterms:created xsi:type="dcterms:W3CDTF">2013-01-27T09:14:16Z</dcterms:created>
  <dcterms:modified xsi:type="dcterms:W3CDTF">2025-01-20T12:12:08Z</dcterms:modified>
  <cp:category/>
</cp:coreProperties>
</file>

<file path=docProps/thumbnail.jpeg>
</file>